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第1课：拼音入门 + 基础问候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Lesson 1: Pinyin Basics + Basic Greetings
你好！Welcome to Chinese Class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现在轮到你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Now it’s your turn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“Hello” 中文怎么说？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“How are you?” 中文怎么说？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“Thank you” 中文怎么说？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今天的作业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Homework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朗读单词 / Read the words aloud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朗读句子 / Read the sentences aloud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录音一段20–30秒对话 / Record a 20–30 second dialogue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做得很好！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Great job today!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下节课：自我介绍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Next lesson: Self-introduction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今天我们学什么？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What will we learn today?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拼音是什么？ / What is pinyin?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四声是什么？ / What are the four tones?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基础问候 / Basic greetings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第一组中文对话 / Your first Chinese dialogue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什么是拼音？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What is pinyin?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拼音 = 帮助我们读中文的字母系统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Pinyin = a pronunciation system that helps us read Chinese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拼音不是英语 / Pinyin is not English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先听，再模仿 / Listen first, then imitate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四声（Four Tones）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先感受声音，不用一次记完。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第一声：ā  /  high and flat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第二声：á  /  rising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第三声：ǎ  /  down then up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第四声：à  /  falling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今天的单词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Key Vocabulary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你  nǐ  = you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好  hǎo  = good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我  wǒ  = I / me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很  hěn  = very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谢谢  xièxie  = thank you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再见  zàijiàn  = goodbye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您好  nín hǎo  = hello (polite)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第一组表达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Basic Expressions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你好 / Hello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您好 / Hello (polite)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你好吗？ / How are you?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我很好 / I’m very well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谢谢 / Thank you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再见 / Goodbye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句子怎么理解？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Simple sentence breakdown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你好 = 你 + 好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Nǐ hǎo = you + good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我很好 = 我 + 很 + 好</a:t>
            </a:r>
          </a:p>
          <a:p>
            <a:pPr>
              <a:spcAft>
                <a:spcPts val="800"/>
              </a:spcAft>
              <a:defRPr sz="1800">
                <a:solidFill>
                  <a:srgbClr val="0F172A"/>
                </a:solidFill>
              </a:defRPr>
            </a:pPr>
            <a:r>
              <a:t>Wǒ hěn hǎo = I + very + good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请跟我读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Repeat after me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你好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你好吗？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我很好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谢谢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再见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6070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F172A"/>
                </a:solidFill>
              </a:rPr>
              <a:t>第一组中文对话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34440"/>
            <a:ext cx="1060704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64748B"/>
                </a:solidFill>
              </a:rPr>
              <a:t>Mini Dialogue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24128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A：你好。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B：你好。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A：你好吗？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B：我很好，谢谢。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A：再见。</a:t>
            </a:r>
          </a:p>
          <a:p>
            <a:pPr>
              <a:spcAft>
                <a:spcPts val="800"/>
              </a:spcAft>
              <a:defRPr sz="2000">
                <a:solidFill>
                  <a:srgbClr val="0F172A"/>
                </a:solidFill>
              </a:defRPr>
            </a:pPr>
            <a:r>
              <a:t>B：再见。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120" y="6400800"/>
            <a:ext cx="24688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4748B"/>
                </a:solidFill>
              </a:rPr>
              <a:t>Lesson 1 ·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